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FC650-4EF6-4479-89BB-E286B0125537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18E21-FA37-4331-ACCE-DB8EFCED53C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844D8C-E769-4C02-B43E-A57DA7A9E743}" type="slidenum">
              <a:rPr lang="nl-NL" smtClean="0"/>
              <a:pPr/>
              <a:t>10</a:t>
            </a:fld>
            <a:endParaRPr lang="nl-NL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7B4BDA-2F5B-4DB3-9ECE-86D5F26BB76F}" type="slidenum">
              <a:rPr lang="nl-NL" smtClean="0"/>
              <a:pPr/>
              <a:t>12</a:t>
            </a:fld>
            <a:endParaRPr lang="nl-NL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D15CF5-9FC8-4B30-A532-0CBCF31E03D0}" type="slidenum">
              <a:rPr lang="nl-NL" smtClean="0"/>
              <a:pPr/>
              <a:t>20</a:t>
            </a:fld>
            <a:endParaRPr lang="nl-NL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2579-F9A5-45B2-80B7-69E4D7A78A61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49AA-D4CF-440A-B5D2-BF0B8DE1A57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2579-F9A5-45B2-80B7-69E4D7A78A61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49AA-D4CF-440A-B5D2-BF0B8DE1A57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2579-F9A5-45B2-80B7-69E4D7A78A61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49AA-D4CF-440A-B5D2-BF0B8DE1A57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2579-F9A5-45B2-80B7-69E4D7A78A61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49AA-D4CF-440A-B5D2-BF0B8DE1A57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2579-F9A5-45B2-80B7-69E4D7A78A61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49AA-D4CF-440A-B5D2-BF0B8DE1A57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2579-F9A5-45B2-80B7-69E4D7A78A61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49AA-D4CF-440A-B5D2-BF0B8DE1A57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2579-F9A5-45B2-80B7-69E4D7A78A61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49AA-D4CF-440A-B5D2-BF0B8DE1A57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2579-F9A5-45B2-80B7-69E4D7A78A61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49AA-D4CF-440A-B5D2-BF0B8DE1A57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2579-F9A5-45B2-80B7-69E4D7A78A61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49AA-D4CF-440A-B5D2-BF0B8DE1A57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2579-F9A5-45B2-80B7-69E4D7A78A61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49AA-D4CF-440A-B5D2-BF0B8DE1A57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2579-F9A5-45B2-80B7-69E4D7A78A61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49AA-D4CF-440A-B5D2-BF0B8DE1A57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92579-F9A5-45B2-80B7-69E4D7A78A61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649AA-D4CF-440A-B5D2-BF0B8DE1A57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urinformatie.nl/nnm.dossiers/natuurdatabase.nl/i002510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voorbiologie.nl/index.php?cat=9&amp;id=1361&amp;par=1380&amp;sub=1381" TargetMode="External"/><Relationship Id="rId2" Type="http://schemas.openxmlformats.org/officeDocument/2006/relationships/hyperlink" Target="http://www.10voorbiologie.nl/index.php?cat=9&amp;id=1361&amp;par=1383&amp;sub=138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10voorbiologie.nl/index.php?cat=9&amp;id=1361&amp;par=1380&amp;sub=138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10voorbiologie.nl/index.php?cat=9&amp;id=945&amp;par=94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voorbiologie.nl/index.php?cat=9&amp;id=945&amp;par=946&amp;sub=947" TargetMode="External"/><Relationship Id="rId2" Type="http://schemas.openxmlformats.org/officeDocument/2006/relationships/hyperlink" Target="http://www.10voorbiologie.nl/index.php?cat=9&amp;id=1490&amp;par=1545&amp;sub=15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plek.org/animaties/celtotaal/bacteriofaagx.html" TargetMode="External"/><Relationship Id="rId5" Type="http://schemas.openxmlformats.org/officeDocument/2006/relationships/hyperlink" Target="http://www.bioplek.org/animaties/celtotaal/bacteriofaag.html" TargetMode="External"/><Relationship Id="rId4" Type="http://schemas.openxmlformats.org/officeDocument/2006/relationships/hyperlink" Target="http://www.10voorbiologie.nl/index.php?cat=9&amp;id=1397&amp;par=1407&amp;sub=141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10voorbiologie.nl/index.php?cat=9&amp;id=1397&amp;par=139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sz="3200" smtClean="0"/>
              <a:t>B. Stof 4 Ordening van organismen</a:t>
            </a:r>
            <a:endParaRPr lang="nl-NL" sz="3200" smtClean="0"/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US" sz="2400" smtClean="0"/>
              <a:t>Eerst ga je de volgende dia’s doornemen (zie laatste regel deze dia)</a:t>
            </a:r>
          </a:p>
          <a:p>
            <a:r>
              <a:rPr lang="en-US" sz="2400" smtClean="0"/>
              <a:t>Deze kennis komt bij meerdere thema’s van pas</a:t>
            </a:r>
          </a:p>
          <a:p>
            <a:r>
              <a:rPr lang="en-US" sz="2400" smtClean="0"/>
              <a:t>Neem ze dus serieus door voordat je met de digitale methode ver gaat</a:t>
            </a:r>
          </a:p>
          <a:p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  <a:p>
            <a:r>
              <a:rPr lang="en-US" sz="2400" smtClean="0"/>
              <a:t>Dia 23 t/m 42 zeer goed doornemen</a:t>
            </a:r>
            <a:endParaRPr lang="nl-NL" sz="2400" smtClean="0"/>
          </a:p>
        </p:txBody>
      </p:sp>
      <p:sp>
        <p:nvSpPr>
          <p:cNvPr id="23556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CDC553-D65A-48C8-A009-C9BF84CA1E62}" type="slidenum">
              <a:rPr lang="nl-NL" smtClean="0"/>
              <a:pPr/>
              <a:t>1</a:t>
            </a:fld>
            <a:endParaRPr lang="nl-NL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nl-NL" sz="3200" b="1" smtClean="0"/>
              <a:t> B. stof 4 Ordening van organismen</a:t>
            </a:r>
            <a:br>
              <a:rPr lang="nl-NL" sz="3200" b="1" smtClean="0"/>
            </a:br>
            <a:r>
              <a:rPr lang="nl-NL" sz="3200" b="1" smtClean="0"/>
              <a:t>Soort en populatie</a:t>
            </a:r>
            <a:endParaRPr lang="nl-NL" sz="32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Definitie: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1. 	Als 2 dieren van een soort zich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		voortplanten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	2.	én vruchtbare nakomelingen krijgen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Echter: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-	Indische en Afrikaanse Olifant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 smtClean="0"/>
              <a:t>Dwergpoedel en Sint-Bernhardshond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 smtClean="0"/>
              <a:t>Paard vrouwtje  + ezel mannetje geeft muildier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 smtClean="0"/>
              <a:t>Paard mannetje + ezel vrouwtje  geeft muilezel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 smtClean="0"/>
              <a:t>Vrouwelijke muildieren of muilezels zijn 	vruchtbaar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 smtClean="0"/>
              <a:t>Mannelijke  muildieren of muilezels zijn 	onvruchtbaar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sz="200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 smtClean="0"/>
              <a:t>Hoezo ingewikkeld?</a:t>
            </a:r>
            <a:endParaRPr lang="nl-NL" sz="2000" smtClean="0"/>
          </a:p>
        </p:txBody>
      </p:sp>
      <p:sp>
        <p:nvSpPr>
          <p:cNvPr id="32772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F494F7-2C3A-4486-BBCA-DF1BF17BFF6C}" type="slidenum">
              <a:rPr lang="nl-NL" smtClean="0"/>
              <a:pPr/>
              <a:t>10</a:t>
            </a:fld>
            <a:endParaRPr lang="nl-NL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nl-NL" sz="3200" b="1" smtClean="0"/>
              <a:t> Soort en populatie</a:t>
            </a:r>
            <a:endParaRPr lang="nl-NL" sz="3200" smtClean="0"/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89600"/>
          </a:xfrm>
        </p:spPr>
        <p:txBody>
          <a:bodyPr/>
          <a:lstStyle/>
          <a:p>
            <a:r>
              <a:rPr lang="nl-NL" sz="2400" smtClean="0"/>
              <a:t>Een </a:t>
            </a:r>
            <a:r>
              <a:rPr lang="nl-NL" sz="2400" b="1" smtClean="0"/>
              <a:t>soort</a:t>
            </a:r>
            <a:r>
              <a:rPr lang="nl-NL" sz="2400" smtClean="0"/>
              <a:t> : groep organismen die (meestal) heel veel op elkaar lijkt en met elkaar kan </a:t>
            </a:r>
            <a:r>
              <a:rPr lang="nl-NL" sz="2400" b="1" smtClean="0"/>
              <a:t>voortplante</a:t>
            </a:r>
            <a:r>
              <a:rPr lang="nl-NL" sz="2400" smtClean="0"/>
              <a:t>n</a:t>
            </a:r>
            <a:r>
              <a:rPr lang="nl-NL" sz="2400" b="1" smtClean="0"/>
              <a:t>, waarna vruchtbare nak</a:t>
            </a:r>
            <a:r>
              <a:rPr lang="nl-NL" sz="2400" smtClean="0"/>
              <a:t>omelingen ontstaan. </a:t>
            </a:r>
          </a:p>
          <a:p>
            <a:r>
              <a:rPr lang="nl-NL" sz="2400" smtClean="0"/>
              <a:t>Organismen kunnen er op deze manier voor zorgen dat hun soort niet uitsterft. </a:t>
            </a:r>
            <a:r>
              <a:rPr lang="nl-NL" sz="2400" smtClean="0">
                <a:hlinkClick r:id="rId2"/>
              </a:rPr>
              <a:t>Alle honden</a:t>
            </a:r>
            <a:r>
              <a:rPr lang="nl-NL" sz="2400" smtClean="0"/>
              <a:t> behoren tot één soort. Ze stammen af van de wolf. Er zijn </a:t>
            </a:r>
            <a:r>
              <a:rPr lang="nl-NL" sz="2400" b="1" smtClean="0"/>
              <a:t>wel verschillende rassen</a:t>
            </a:r>
            <a:r>
              <a:rPr lang="nl-NL" sz="2400" smtClean="0"/>
              <a:t>. Honden van verschillende rassen kunnen qua uiterlijk wel veel verschillen, maar ze herkennen elkaar als soortgenoten. Ook alle mensen behoren tot dezelfde soort. </a:t>
            </a:r>
            <a:r>
              <a:rPr lang="nl-NL" sz="2400" b="1" smtClean="0"/>
              <a:t>Alle organismen van dezelfde soort kunnen wel met elkaar voortplanten, maar in werkelijkheid gebeurt dat alleen met soortgenoten die in dezelfde omgeving leven. </a:t>
            </a:r>
          </a:p>
          <a:p>
            <a:r>
              <a:rPr lang="nl-NL" sz="2400" b="1" smtClean="0"/>
              <a:t>Dan hebben we het over een </a:t>
            </a:r>
            <a:r>
              <a:rPr lang="nl-NL" b="1" smtClean="0"/>
              <a:t>populatie</a:t>
            </a:r>
            <a:r>
              <a:rPr lang="nl-NL" sz="2400" b="1" smtClean="0"/>
              <a:t>.</a:t>
            </a:r>
          </a:p>
        </p:txBody>
      </p:sp>
      <p:sp>
        <p:nvSpPr>
          <p:cNvPr id="33796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71EEA-0D90-4437-A253-9876044F2140}" type="slidenum">
              <a:rPr lang="nl-NL" smtClean="0"/>
              <a:pPr/>
              <a:t>11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Binaire naamgeving 3</a:t>
            </a:r>
            <a:endParaRPr lang="nl-NL" b="1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2562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 err="1"/>
              <a:t>Bellis</a:t>
            </a:r>
            <a:r>
              <a:rPr lang="en-US" sz="2400" dirty="0"/>
              <a:t> </a:t>
            </a:r>
            <a:r>
              <a:rPr lang="en-US" sz="2400" dirty="0" err="1"/>
              <a:t>perennis</a:t>
            </a:r>
            <a:r>
              <a:rPr lang="en-US" sz="2400" dirty="0"/>
              <a:t> L 		=  </a:t>
            </a:r>
            <a:r>
              <a:rPr lang="en-US" sz="2400" dirty="0" err="1"/>
              <a:t>madeliefje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 err="1"/>
              <a:t>Lamium</a:t>
            </a:r>
            <a:r>
              <a:rPr lang="en-US" sz="2400" dirty="0"/>
              <a:t> album    		=  </a:t>
            </a:r>
            <a:r>
              <a:rPr lang="en-US" sz="2400" dirty="0" err="1"/>
              <a:t>witte</a:t>
            </a:r>
            <a:r>
              <a:rPr lang="en-US" sz="2400" dirty="0"/>
              <a:t> </a:t>
            </a:r>
            <a:r>
              <a:rPr lang="en-US" sz="2400" dirty="0" err="1"/>
              <a:t>dovenetel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 err="1"/>
              <a:t>Lamium</a:t>
            </a:r>
            <a:r>
              <a:rPr lang="en-US" sz="2400" dirty="0"/>
              <a:t> </a:t>
            </a:r>
            <a:r>
              <a:rPr lang="en-US" sz="2400" dirty="0" err="1"/>
              <a:t>purpureum</a:t>
            </a:r>
            <a:r>
              <a:rPr lang="en-US" sz="2400" dirty="0"/>
              <a:t> 	</a:t>
            </a:r>
            <a:r>
              <a:rPr lang="en-US" sz="2400" dirty="0" smtClean="0"/>
              <a:t>=  </a:t>
            </a:r>
            <a:r>
              <a:rPr lang="en-US" sz="2400" dirty="0" err="1"/>
              <a:t>paarse</a:t>
            </a:r>
            <a:r>
              <a:rPr lang="en-US" sz="2400" dirty="0"/>
              <a:t> </a:t>
            </a:r>
            <a:r>
              <a:rPr lang="en-US" sz="2400" dirty="0" err="1"/>
              <a:t>dovenetel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 err="1"/>
              <a:t>Lamium</a:t>
            </a:r>
            <a:r>
              <a:rPr lang="en-US" sz="2400" dirty="0"/>
              <a:t> </a:t>
            </a:r>
            <a:r>
              <a:rPr lang="en-US" sz="2400" dirty="0" err="1"/>
              <a:t>galeobdolon</a:t>
            </a:r>
            <a:r>
              <a:rPr lang="en-US" sz="2400" dirty="0"/>
              <a:t> 	</a:t>
            </a:r>
            <a:r>
              <a:rPr lang="en-US" sz="2400" dirty="0" smtClean="0"/>
              <a:t>=  </a:t>
            </a:r>
            <a:r>
              <a:rPr lang="en-US" sz="2400" dirty="0" err="1"/>
              <a:t>gele</a:t>
            </a:r>
            <a:r>
              <a:rPr lang="en-US" sz="2400" dirty="0"/>
              <a:t> </a:t>
            </a:r>
            <a:r>
              <a:rPr lang="en-US" sz="2400" dirty="0" err="1"/>
              <a:t>dovenetel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 err="1"/>
              <a:t>Erinaceus</a:t>
            </a:r>
            <a:r>
              <a:rPr lang="en-US" sz="2400" dirty="0"/>
              <a:t> </a:t>
            </a:r>
            <a:r>
              <a:rPr lang="en-US" sz="2400" dirty="0" err="1"/>
              <a:t>europaeus</a:t>
            </a:r>
            <a:r>
              <a:rPr lang="en-US" sz="2400" dirty="0"/>
              <a:t>	</a:t>
            </a:r>
            <a:r>
              <a:rPr lang="en-US" sz="2400" dirty="0" smtClean="0"/>
              <a:t>=  </a:t>
            </a:r>
            <a:r>
              <a:rPr lang="en-US" sz="2400" dirty="0" err="1"/>
              <a:t>egel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 err="1"/>
              <a:t>Talpa</a:t>
            </a:r>
            <a:r>
              <a:rPr lang="en-US" sz="2400" dirty="0"/>
              <a:t> </a:t>
            </a:r>
            <a:r>
              <a:rPr lang="en-US" sz="2400" dirty="0" err="1"/>
              <a:t>europaea</a:t>
            </a:r>
            <a:r>
              <a:rPr lang="en-US" sz="2400" dirty="0"/>
              <a:t>		=  mol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scrofa</a:t>
            </a:r>
            <a:r>
              <a:rPr lang="en-US" sz="2400" dirty="0"/>
              <a:t>			=  wild </a:t>
            </a:r>
            <a:r>
              <a:rPr lang="en-US" sz="2400" dirty="0" err="1"/>
              <a:t>zwijn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 err="1"/>
              <a:t>Capreolus</a:t>
            </a:r>
            <a:r>
              <a:rPr lang="en-US" sz="2400" dirty="0"/>
              <a:t> </a:t>
            </a:r>
            <a:r>
              <a:rPr lang="en-US" sz="2400" dirty="0" err="1"/>
              <a:t>capreolus</a:t>
            </a:r>
            <a:r>
              <a:rPr lang="en-US" sz="2400" dirty="0"/>
              <a:t>	</a:t>
            </a:r>
            <a:r>
              <a:rPr lang="en-US" sz="2400" dirty="0" smtClean="0"/>
              <a:t>=  </a:t>
            </a:r>
            <a:r>
              <a:rPr lang="en-US" sz="2400" dirty="0" err="1"/>
              <a:t>ree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 err="1"/>
              <a:t>Vulpes</a:t>
            </a:r>
            <a:r>
              <a:rPr lang="en-US" sz="2400" dirty="0"/>
              <a:t> </a:t>
            </a:r>
            <a:r>
              <a:rPr lang="en-US" sz="2400" dirty="0" err="1"/>
              <a:t>vulpes</a:t>
            </a:r>
            <a:r>
              <a:rPr lang="en-US" sz="2400" dirty="0"/>
              <a:t>		</a:t>
            </a:r>
            <a:r>
              <a:rPr lang="en-US" sz="2400" dirty="0" smtClean="0"/>
              <a:t>=  </a:t>
            </a:r>
            <a:r>
              <a:rPr lang="en-US" sz="2400" dirty="0" err="1"/>
              <a:t>vos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 err="1"/>
              <a:t>Lutra</a:t>
            </a:r>
            <a:r>
              <a:rPr lang="en-US" sz="2400" dirty="0"/>
              <a:t> </a:t>
            </a:r>
            <a:r>
              <a:rPr lang="en-US" sz="2400" dirty="0" err="1"/>
              <a:t>lutra</a:t>
            </a:r>
            <a:r>
              <a:rPr lang="en-US" sz="2400" dirty="0"/>
              <a:t>			=  otter of </a:t>
            </a:r>
            <a:r>
              <a:rPr lang="en-US" sz="2400" dirty="0" err="1"/>
              <a:t>visotter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 err="1"/>
              <a:t>Fringilla</a:t>
            </a:r>
            <a:r>
              <a:rPr lang="en-US" sz="2400" dirty="0"/>
              <a:t> </a:t>
            </a:r>
            <a:r>
              <a:rPr lang="en-US" sz="2400" dirty="0" err="1"/>
              <a:t>coelebs</a:t>
            </a:r>
            <a:r>
              <a:rPr lang="en-US" sz="2400" dirty="0"/>
              <a:t>		=  </a:t>
            </a:r>
            <a:r>
              <a:rPr lang="en-US" sz="2400" dirty="0" err="1"/>
              <a:t>vink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 err="1"/>
              <a:t>Parus</a:t>
            </a:r>
            <a:r>
              <a:rPr lang="en-US" sz="2400" dirty="0"/>
              <a:t> major			=  </a:t>
            </a:r>
            <a:r>
              <a:rPr lang="en-US" sz="2400" dirty="0" err="1"/>
              <a:t>koolmees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 err="1"/>
              <a:t>Falco</a:t>
            </a:r>
            <a:r>
              <a:rPr lang="en-US" sz="2400" dirty="0"/>
              <a:t> </a:t>
            </a:r>
            <a:r>
              <a:rPr lang="en-US" sz="2400" dirty="0" err="1"/>
              <a:t>tinnunculus</a:t>
            </a:r>
            <a:r>
              <a:rPr lang="en-US" sz="2400" dirty="0"/>
              <a:t>		=  </a:t>
            </a:r>
            <a:r>
              <a:rPr lang="en-US" sz="2400" dirty="0" err="1"/>
              <a:t>torenvalk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 err="1"/>
              <a:t>Ardea</a:t>
            </a:r>
            <a:r>
              <a:rPr lang="en-US" sz="2400" dirty="0"/>
              <a:t> </a:t>
            </a:r>
            <a:r>
              <a:rPr lang="en-US" sz="2400" dirty="0" err="1"/>
              <a:t>cinerea</a:t>
            </a:r>
            <a:r>
              <a:rPr lang="en-US" sz="2400" dirty="0"/>
              <a:t>		</a:t>
            </a:r>
            <a:r>
              <a:rPr lang="en-US" sz="2400" dirty="0" smtClean="0"/>
              <a:t>=  </a:t>
            </a:r>
            <a:r>
              <a:rPr lang="en-US" sz="2400" dirty="0" err="1"/>
              <a:t>blauwe</a:t>
            </a:r>
            <a:r>
              <a:rPr lang="en-US" sz="2400" dirty="0"/>
              <a:t> </a:t>
            </a:r>
            <a:r>
              <a:rPr lang="en-US" sz="2400" dirty="0" err="1"/>
              <a:t>reiger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endParaRPr lang="nl-NL" sz="1800" dirty="0"/>
          </a:p>
        </p:txBody>
      </p:sp>
      <p:sp>
        <p:nvSpPr>
          <p:cNvPr id="34820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EC080E-8BCD-4FAB-8740-3E7DE8CB2C4E}" type="slidenum">
              <a:rPr lang="nl-NL" smtClean="0"/>
              <a:pPr/>
              <a:t>12</a:t>
            </a:fld>
            <a:endParaRPr lang="nl-NL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nl-NL" sz="3200" b="1" smtClean="0"/>
              <a:t>Ordening</a:t>
            </a:r>
            <a:endParaRPr lang="nl-NL" sz="3200" smtClean="0"/>
          </a:p>
        </p:txBody>
      </p:sp>
      <p:pic>
        <p:nvPicPr>
          <p:cNvPr id="35843" name="Picture 4" descr="mushroom-cor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1482725"/>
            <a:ext cx="5715000" cy="4286250"/>
          </a:xfrm>
        </p:spPr>
      </p:pic>
      <p:sp>
        <p:nvSpPr>
          <p:cNvPr id="35844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319415-743C-4264-9225-A105C90A2B70}" type="slidenum">
              <a:rPr lang="nl-NL" smtClean="0"/>
              <a:pPr/>
              <a:t>13</a:t>
            </a:fld>
            <a:endParaRPr lang="nl-NL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sz="3200" smtClean="0"/>
              <a:t>Taxonomie en systematiek</a:t>
            </a:r>
            <a:endParaRPr lang="nl-NL" sz="3200" smtClean="0"/>
          </a:p>
        </p:txBody>
      </p:sp>
      <p:sp>
        <p:nvSpPr>
          <p:cNvPr id="3686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r>
              <a:rPr lang="en-US" sz="2200" smtClean="0"/>
              <a:t>Taxonomie: wijze waarop groepen organismen worden ingedeeld, maangeving enz.</a:t>
            </a:r>
          </a:p>
          <a:p>
            <a:r>
              <a:rPr lang="en-US" sz="2200" smtClean="0"/>
              <a:t>Systematiek: Indeling van organismen volgens dit indelingssysteem waarbij men evolutionaire verwantschappen zo goed kogelijk probeert weer te geven</a:t>
            </a:r>
          </a:p>
          <a:p>
            <a:pPr>
              <a:buFontTx/>
              <a:buNone/>
            </a:pPr>
            <a:endParaRPr lang="en-US" sz="2200" smtClean="0"/>
          </a:p>
          <a:p>
            <a:r>
              <a:rPr lang="en-US" sz="2200" smtClean="0"/>
              <a:t>Organismen worden verdeeld in 3 DOMEINEN</a:t>
            </a:r>
          </a:p>
          <a:p>
            <a:r>
              <a:rPr lang="en-US" sz="2200" smtClean="0"/>
              <a:t>Elk van de domeinen wordt verder ingedeeld in RIJKEN</a:t>
            </a:r>
          </a:p>
          <a:p>
            <a:r>
              <a:rPr lang="en-US" sz="2200" smtClean="0"/>
              <a:t>Enkele criteria zijn: celtype, aantal cellen en voedingswijze.</a:t>
            </a:r>
          </a:p>
          <a:p>
            <a:r>
              <a:rPr lang="en-US" sz="2200" smtClean="0"/>
              <a:t>Prokaryoten: cellen zónder celkern (Bacteriën en Archea) </a:t>
            </a:r>
          </a:p>
          <a:p>
            <a:r>
              <a:rPr lang="en-US" sz="2200" smtClean="0"/>
              <a:t>Eukaryoten: cellen mét celkern (afb. 25 blz. 23 boek)</a:t>
            </a:r>
          </a:p>
          <a:p>
            <a:r>
              <a:rPr lang="en-US" sz="2200" smtClean="0"/>
              <a:t>Protisten zijn eencelligen (algen en zeewieren)</a:t>
            </a:r>
          </a:p>
          <a:p>
            <a:pPr>
              <a:buFontTx/>
              <a:buNone/>
            </a:pPr>
            <a:r>
              <a:rPr lang="en-US" sz="2200" smtClean="0"/>
              <a:t>Zie ook afb. 24 blz. 22 boek</a:t>
            </a:r>
            <a:endParaRPr lang="nl-NL" sz="2200" smtClean="0"/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3072FF-657C-4FE2-872C-0FBB0CBC8819}" type="slidenum">
              <a:rPr lang="nl-NL" smtClean="0"/>
              <a:pPr/>
              <a:t>14</a:t>
            </a:fld>
            <a:endParaRPr lang="nl-NL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nl-NL" sz="3200" b="1" smtClean="0"/>
              <a:t>Rijken</a:t>
            </a:r>
            <a:br>
              <a:rPr lang="nl-NL" sz="3200" b="1" smtClean="0"/>
            </a:br>
            <a:r>
              <a:rPr lang="nl-NL" sz="2400" b="1" smtClean="0"/>
              <a:t>Dieren, schimmels</a:t>
            </a:r>
            <a:r>
              <a:rPr lang="nl-NL" sz="3200" b="1" smtClean="0"/>
              <a:t>, </a:t>
            </a:r>
            <a:r>
              <a:rPr lang="nl-NL" sz="2400" b="1" smtClean="0"/>
              <a:t>planten en protisten</a:t>
            </a:r>
            <a:r>
              <a:rPr lang="nl-NL" sz="3200" b="1" smtClean="0"/>
              <a:t> </a:t>
            </a:r>
          </a:p>
        </p:txBody>
      </p:sp>
      <p:sp>
        <p:nvSpPr>
          <p:cNvPr id="3789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761038"/>
          </a:xfrm>
        </p:spPr>
        <p:txBody>
          <a:bodyPr/>
          <a:lstStyle/>
          <a:p>
            <a:endParaRPr lang="nl-NL" sz="2000" smtClean="0"/>
          </a:p>
          <a:p>
            <a:r>
              <a:rPr lang="nl-NL" sz="2000" smtClean="0"/>
              <a:t>Rijken worden verder onderverdeeld. Eerst in </a:t>
            </a:r>
            <a:r>
              <a:rPr lang="nl-NL" sz="2000" b="1" smtClean="0"/>
              <a:t>stammen</a:t>
            </a:r>
            <a:r>
              <a:rPr lang="nl-NL" sz="2000" smtClean="0"/>
              <a:t> (zoals chordadieren, waartoe ook de gewervelden behoren), </a:t>
            </a:r>
            <a:r>
              <a:rPr lang="nl-NL" sz="2000" b="1" smtClean="0"/>
              <a:t>klassen</a:t>
            </a:r>
            <a:r>
              <a:rPr lang="nl-NL" sz="2000" smtClean="0"/>
              <a:t> (zoals zoogdieren, reptielen, vissen), dan </a:t>
            </a:r>
            <a:r>
              <a:rPr lang="nl-NL" sz="2000" b="1" smtClean="0"/>
              <a:t>orden</a:t>
            </a:r>
            <a:r>
              <a:rPr lang="nl-NL" sz="2000" smtClean="0"/>
              <a:t> (zoals roofdieren en hoefdieren). Orden worden verdeeld in </a:t>
            </a:r>
            <a:r>
              <a:rPr lang="nl-NL" sz="2000" b="1" smtClean="0"/>
              <a:t>families</a:t>
            </a:r>
            <a:r>
              <a:rPr lang="nl-NL" sz="2000" smtClean="0"/>
              <a:t>, bijvoorbeeld de katachtigen of de paardachtigen. Families bestaan uit </a:t>
            </a:r>
            <a:r>
              <a:rPr lang="nl-NL" sz="2000" b="1" smtClean="0"/>
              <a:t>geslachten</a:t>
            </a:r>
            <a:r>
              <a:rPr lang="nl-NL" sz="2000" smtClean="0"/>
              <a:t> (panterachtigen, katten) en die zijn opgebouwd uit </a:t>
            </a:r>
            <a:r>
              <a:rPr lang="nl-NL" sz="2000" b="1" smtClean="0"/>
              <a:t>soorten</a:t>
            </a:r>
            <a:r>
              <a:rPr lang="nl-NL" sz="2000" smtClean="0"/>
              <a:t> (tijger, leeuw).</a:t>
            </a:r>
          </a:p>
          <a:p>
            <a:pPr>
              <a:buFontTx/>
              <a:buNone/>
            </a:pPr>
            <a:endParaRPr lang="nl-NL" sz="2000" smtClean="0"/>
          </a:p>
          <a:p>
            <a:pPr>
              <a:buFontTx/>
              <a:buNone/>
            </a:pPr>
            <a:endParaRPr lang="nl-NL" sz="2000" smtClean="0"/>
          </a:p>
        </p:txBody>
      </p:sp>
      <p:pic>
        <p:nvPicPr>
          <p:cNvPr id="37892" name="Afbeelding 3" descr="ordening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429000"/>
            <a:ext cx="86407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0004CE-939A-4D40-AE8A-D98D23110AB4}" type="slidenum">
              <a:rPr lang="nl-NL" smtClean="0"/>
              <a:pPr/>
              <a:t>15</a:t>
            </a:fld>
            <a:endParaRPr lang="nl-NL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nl-NL" sz="3200" b="1" smtClean="0"/>
              <a:t> Bacteriën</a:t>
            </a:r>
            <a:endParaRPr lang="nl-NL" sz="3200" smtClean="0"/>
          </a:p>
        </p:txBody>
      </p:sp>
      <p:sp>
        <p:nvSpPr>
          <p:cNvPr id="3891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89600"/>
          </a:xfrm>
        </p:spPr>
        <p:txBody>
          <a:bodyPr/>
          <a:lstStyle/>
          <a:p>
            <a:r>
              <a:rPr lang="nl-NL" sz="2400" smtClean="0"/>
              <a:t>Bacteriën zijn de meest talrijke organismen op aarde, met ook nog eens de meeste variatie in hun levenswijze. De </a:t>
            </a:r>
            <a:r>
              <a:rPr lang="nl-NL" sz="2400" b="1" smtClean="0"/>
              <a:t>meeste soorten zijn heterotroof</a:t>
            </a:r>
            <a:r>
              <a:rPr lang="nl-NL" sz="2400" smtClean="0"/>
              <a:t> (ze voeden zich met </a:t>
            </a:r>
            <a:r>
              <a:rPr lang="nl-NL" sz="2400" b="1" smtClean="0"/>
              <a:t>organische stoffen</a:t>
            </a:r>
            <a:r>
              <a:rPr lang="nl-NL" sz="2400" smtClean="0"/>
              <a:t>). Sommige soorten zijn </a:t>
            </a:r>
            <a:r>
              <a:rPr lang="nl-NL" sz="2400" smtClean="0">
                <a:hlinkClick r:id="rId2"/>
              </a:rPr>
              <a:t>autotroof</a:t>
            </a:r>
            <a:r>
              <a:rPr lang="nl-NL" sz="2400" smtClean="0"/>
              <a:t>: ze kunnen zelf hun organische opbouwen - soms met </a:t>
            </a:r>
            <a:r>
              <a:rPr lang="nl-NL" sz="2400" smtClean="0">
                <a:hlinkClick r:id="rId3"/>
              </a:rPr>
              <a:t>lichtenergie</a:t>
            </a:r>
            <a:r>
              <a:rPr lang="nl-NL" sz="2400" smtClean="0"/>
              <a:t>, zoals planten dat ook doen, andere soorten </a:t>
            </a:r>
            <a:r>
              <a:rPr lang="nl-NL" sz="2400" b="1" smtClean="0"/>
              <a:t>gebruiken energie uit </a:t>
            </a:r>
            <a:r>
              <a:rPr lang="nl-NL" sz="2400" smtClean="0">
                <a:hlinkClick r:id="rId4"/>
              </a:rPr>
              <a:t>chemische reacties</a:t>
            </a:r>
            <a:r>
              <a:rPr lang="nl-NL" sz="2400" smtClean="0"/>
              <a:t>.</a:t>
            </a:r>
          </a:p>
          <a:p>
            <a:pPr>
              <a:buFontTx/>
              <a:buNone/>
            </a:pPr>
            <a:endParaRPr lang="nl-NL" sz="2400" smtClean="0"/>
          </a:p>
          <a:p>
            <a:pPr>
              <a:buFontTx/>
              <a:buNone/>
            </a:pPr>
            <a:r>
              <a:rPr lang="nl-NL" sz="1800" i="1" smtClean="0"/>
              <a:t>De 3 meest voorkomende </a:t>
            </a:r>
          </a:p>
          <a:p>
            <a:pPr>
              <a:buFontTx/>
              <a:buNone/>
            </a:pPr>
            <a:r>
              <a:rPr lang="nl-NL" sz="1800" i="1" smtClean="0"/>
              <a:t>bacterievormen: </a:t>
            </a:r>
          </a:p>
          <a:p>
            <a:pPr>
              <a:buFontTx/>
              <a:buNone/>
            </a:pPr>
            <a:r>
              <a:rPr lang="nl-NL" sz="1800" i="1" smtClean="0"/>
              <a:t>a = Coccen (bolvormig);</a:t>
            </a:r>
          </a:p>
          <a:p>
            <a:pPr>
              <a:buFontTx/>
              <a:buNone/>
            </a:pPr>
            <a:r>
              <a:rPr lang="nl-NL" sz="1800" i="1" smtClean="0"/>
              <a:t>b = Bacilli (staafjes);</a:t>
            </a:r>
          </a:p>
          <a:p>
            <a:pPr>
              <a:buFontTx/>
              <a:buNone/>
            </a:pPr>
            <a:r>
              <a:rPr lang="nl-NL" sz="1800" i="1" smtClean="0"/>
              <a:t>c = Spirocheten (spiraalvormig)</a:t>
            </a:r>
            <a:endParaRPr lang="nl-NL" sz="1800" smtClean="0"/>
          </a:p>
        </p:txBody>
      </p:sp>
      <p:pic>
        <p:nvPicPr>
          <p:cNvPr id="38916" name="Afbeelding 4" descr="bacteriën 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3644900"/>
            <a:ext cx="4738688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ijdelijke aanduiding voor dia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9EDDC6-A269-484F-AB7C-2C9C502211D5}" type="slidenum">
              <a:rPr lang="nl-NL" smtClean="0"/>
              <a:pPr/>
              <a:t>16</a:t>
            </a:fld>
            <a:endParaRPr lang="nl-NL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sz="3200" b="1" dirty="0" smtClean="0"/>
              <a:t> Schimmels</a:t>
            </a:r>
            <a:endParaRPr lang="nl-NL" sz="3200" dirty="0"/>
          </a:p>
        </p:txBody>
      </p:sp>
      <p:sp>
        <p:nvSpPr>
          <p:cNvPr id="3993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832475"/>
          </a:xfrm>
        </p:spPr>
        <p:txBody>
          <a:bodyPr/>
          <a:lstStyle/>
          <a:p>
            <a:r>
              <a:rPr lang="nl-NL" sz="2000" smtClean="0"/>
              <a:t>Meeste mensen vinden schimmels vies, denkend aan rottende vruchten, vermolmde boomstammen en enge ziekten. Sommige mensen denken dat schimmels een soort planten zijn.  Kletskoek natuurlijk.</a:t>
            </a:r>
            <a:br>
              <a:rPr lang="nl-NL" sz="2000" smtClean="0"/>
            </a:br>
            <a:r>
              <a:rPr lang="nl-NL" sz="2000" smtClean="0"/>
              <a:t>Schimmels vormen echter een </a:t>
            </a:r>
            <a:r>
              <a:rPr lang="nl-NL" sz="2000" b="1" smtClean="0"/>
              <a:t>afzonderlijk Rijk </a:t>
            </a:r>
            <a:r>
              <a:rPr lang="nl-NL" sz="2000" smtClean="0"/>
              <a:t>en hebben weinig met planten te maken. Alle schimmels zijn </a:t>
            </a:r>
            <a:r>
              <a:rPr lang="nl-NL" sz="2000" b="1" smtClean="0"/>
              <a:t>heterotroof</a:t>
            </a:r>
            <a:r>
              <a:rPr lang="nl-NL" sz="2000" smtClean="0"/>
              <a:t> </a:t>
            </a:r>
            <a:r>
              <a:rPr lang="nl-NL" sz="2000" b="1" smtClean="0"/>
              <a:t>en moeten zich dus met organisch materiaal voeden</a:t>
            </a:r>
          </a:p>
          <a:p>
            <a:pPr>
              <a:buFontTx/>
              <a:buNone/>
            </a:pPr>
            <a:endParaRPr lang="nl-NL" sz="2000" smtClean="0"/>
          </a:p>
          <a:p>
            <a:pPr>
              <a:buFontTx/>
              <a:buNone/>
            </a:pPr>
            <a:endParaRPr lang="nl-NL" sz="2000" smtClean="0"/>
          </a:p>
        </p:txBody>
      </p:sp>
      <p:pic>
        <p:nvPicPr>
          <p:cNvPr id="39940" name="Afbeelding 3" descr="schimmels 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997200"/>
            <a:ext cx="4486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Afbeelding 4" descr="schimmel 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321050"/>
            <a:ext cx="303212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ijdelijke aanduiding voor dia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044B97-626F-4B22-B4D0-3C137E04F1C6}" type="slidenum">
              <a:rPr lang="nl-NL" smtClean="0"/>
              <a:pPr/>
              <a:t>17</a:t>
            </a:fld>
            <a:endParaRPr lang="nl-NL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nl-NL" sz="3200" b="1" smtClean="0"/>
              <a:t> Planten</a:t>
            </a:r>
            <a:endParaRPr lang="nl-NL" sz="320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545138"/>
          </a:xfrm>
        </p:spPr>
        <p:txBody>
          <a:bodyPr>
            <a:normAutofit fontScale="92500" lnSpcReduction="10000"/>
          </a:bodyPr>
          <a:lstStyle/>
          <a:p>
            <a:pPr fontAlgn="t">
              <a:defRPr/>
            </a:pPr>
            <a:r>
              <a:rPr lang="nl-NL" sz="2400" dirty="0" smtClean="0"/>
              <a:t>Cellen van </a:t>
            </a:r>
            <a:r>
              <a:rPr lang="nl-NL" sz="2400" dirty="0" smtClean="0">
                <a:hlinkClick r:id="rId2"/>
              </a:rPr>
              <a:t>planten</a:t>
            </a:r>
            <a:r>
              <a:rPr lang="nl-NL" sz="2400" dirty="0" smtClean="0"/>
              <a:t> hebben een </a:t>
            </a:r>
            <a:r>
              <a:rPr lang="nl-NL" sz="2400" b="1" dirty="0" smtClean="0"/>
              <a:t>celwand van cellulose </a:t>
            </a:r>
          </a:p>
          <a:p>
            <a:pPr fontAlgn="t">
              <a:defRPr/>
            </a:pPr>
            <a:r>
              <a:rPr lang="nl-NL" sz="2400" dirty="0" smtClean="0"/>
              <a:t>Beschikken altijd over cellen met bladgroen: </a:t>
            </a:r>
            <a:r>
              <a:rPr lang="nl-NL" sz="2400" b="1" dirty="0" err="1" smtClean="0"/>
              <a:t>Autotroof</a:t>
            </a:r>
            <a:r>
              <a:rPr lang="nl-NL" sz="2400" dirty="0" smtClean="0"/>
              <a:t>.</a:t>
            </a:r>
          </a:p>
          <a:p>
            <a:pPr fontAlgn="t">
              <a:defRPr/>
            </a:pPr>
            <a:r>
              <a:rPr lang="nl-NL" sz="2400" dirty="0" smtClean="0"/>
              <a:t>Planten kunnen eencellig zijn of heel eenvoudig gebouwd, zoals </a:t>
            </a:r>
            <a:r>
              <a:rPr lang="nl-NL" sz="2400" b="1" dirty="0" smtClean="0"/>
              <a:t>wieren</a:t>
            </a:r>
            <a:r>
              <a:rPr lang="nl-NL" sz="2400" dirty="0" smtClean="0"/>
              <a:t> (algen). Veel planten hebben wortels, stengels en bladeren. Dat zijn de mossen, </a:t>
            </a:r>
          </a:p>
          <a:p>
            <a:pPr fontAlgn="t">
              <a:buFontTx/>
              <a:buNone/>
              <a:defRPr/>
            </a:pPr>
            <a:r>
              <a:rPr lang="nl-NL" sz="2400" dirty="0" smtClean="0"/>
              <a:t>	de varens en de zaadplanten. </a:t>
            </a:r>
            <a:br>
              <a:rPr lang="nl-NL" sz="2400" dirty="0" smtClean="0"/>
            </a:br>
            <a:r>
              <a:rPr lang="nl-NL" sz="2400" dirty="0" smtClean="0"/>
              <a:t>Wieren, mossen en varens </a:t>
            </a:r>
          </a:p>
          <a:p>
            <a:pPr fontAlgn="t">
              <a:buFontTx/>
              <a:buNone/>
              <a:defRPr/>
            </a:pPr>
            <a:r>
              <a:rPr lang="nl-NL" sz="2400" dirty="0" smtClean="0"/>
              <a:t>	planten zich voort met </a:t>
            </a:r>
          </a:p>
          <a:p>
            <a:pPr fontAlgn="t">
              <a:buFontTx/>
              <a:buNone/>
              <a:defRPr/>
            </a:pPr>
            <a:r>
              <a:rPr lang="nl-NL" sz="2400" dirty="0" smtClean="0"/>
              <a:t>	eencellige </a:t>
            </a:r>
            <a:r>
              <a:rPr lang="nl-NL" sz="2400" b="1" dirty="0" smtClean="0"/>
              <a:t>sporen</a:t>
            </a:r>
            <a:r>
              <a:rPr lang="nl-NL" sz="2400" dirty="0" smtClean="0"/>
              <a:t>, de hoger </a:t>
            </a:r>
          </a:p>
          <a:p>
            <a:pPr fontAlgn="t">
              <a:buFontTx/>
              <a:buNone/>
              <a:defRPr/>
            </a:pPr>
            <a:r>
              <a:rPr lang="nl-NL" sz="2400" dirty="0" smtClean="0"/>
              <a:t>	ontwikkelde zaadplanten doen </a:t>
            </a:r>
          </a:p>
          <a:p>
            <a:pPr fontAlgn="t">
              <a:buFontTx/>
              <a:buNone/>
              <a:defRPr/>
            </a:pPr>
            <a:r>
              <a:rPr lang="nl-NL" sz="2400" dirty="0" smtClean="0"/>
              <a:t>	dat met </a:t>
            </a:r>
            <a:r>
              <a:rPr lang="nl-NL" sz="2400" b="1" dirty="0" smtClean="0"/>
              <a:t>zaden. </a:t>
            </a:r>
            <a:r>
              <a:rPr lang="nl-NL" sz="2400" dirty="0" smtClean="0"/>
              <a:t>Een zaad bevat een </a:t>
            </a:r>
          </a:p>
          <a:p>
            <a:pPr fontAlgn="t">
              <a:buFontTx/>
              <a:buNone/>
              <a:defRPr/>
            </a:pPr>
            <a:r>
              <a:rPr lang="nl-NL" sz="2400" dirty="0" smtClean="0"/>
              <a:t>	</a:t>
            </a:r>
            <a:r>
              <a:rPr lang="nl-NL" sz="2400" b="1" dirty="0" smtClean="0"/>
              <a:t>kiemplantje</a:t>
            </a:r>
            <a:r>
              <a:rPr lang="nl-NL" sz="2400" dirty="0" smtClean="0"/>
              <a:t> met wat reservevoedsel</a:t>
            </a:r>
          </a:p>
          <a:p>
            <a:pPr>
              <a:buFontTx/>
              <a:buNone/>
              <a:defRPr/>
            </a:pPr>
            <a:endParaRPr lang="nl-NL" sz="1800" i="1" dirty="0" smtClean="0"/>
          </a:p>
          <a:p>
            <a:pPr>
              <a:buFontTx/>
              <a:buNone/>
              <a:defRPr/>
            </a:pPr>
            <a:endParaRPr lang="nl-NL" sz="1800" i="1" dirty="0" smtClean="0"/>
          </a:p>
          <a:p>
            <a:pPr>
              <a:buFontTx/>
              <a:buNone/>
              <a:defRPr/>
            </a:pPr>
            <a:r>
              <a:rPr lang="nl-NL" sz="1800" i="1" dirty="0" smtClean="0"/>
              <a:t>Overzicht van het plantenrijk</a:t>
            </a:r>
            <a:endParaRPr lang="nl-NL" sz="1800" dirty="0" smtClean="0"/>
          </a:p>
          <a:p>
            <a:pPr>
              <a:buFontTx/>
              <a:buNone/>
              <a:defRPr/>
            </a:pPr>
            <a:endParaRPr lang="nl-NL" sz="2400" dirty="0"/>
          </a:p>
        </p:txBody>
      </p:sp>
      <p:pic>
        <p:nvPicPr>
          <p:cNvPr id="40964" name="Afbeelding 3" descr="Plantenrijk overzich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349500"/>
            <a:ext cx="396398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6B8133-AFAC-4F9D-8B32-16B7766EF877}" type="slidenum">
              <a:rPr lang="nl-NL" smtClean="0"/>
              <a:pPr/>
              <a:t>18</a:t>
            </a:fld>
            <a:endParaRPr lang="nl-NL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sz="3200" b="1" dirty="0" smtClean="0"/>
              <a:t> Dieren</a:t>
            </a:r>
            <a:endParaRPr lang="nl-NL" sz="3200" dirty="0"/>
          </a:p>
        </p:txBody>
      </p:sp>
      <p:sp>
        <p:nvSpPr>
          <p:cNvPr id="4198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832475"/>
          </a:xfrm>
        </p:spPr>
        <p:txBody>
          <a:bodyPr/>
          <a:lstStyle/>
          <a:p>
            <a:r>
              <a:rPr lang="nl-NL" sz="2000" smtClean="0"/>
              <a:t>Dieren: geen celwanden en geen bladgroen. Altijd </a:t>
            </a:r>
            <a:r>
              <a:rPr lang="nl-NL" sz="2000" b="1" smtClean="0"/>
              <a:t>heterotroof</a:t>
            </a:r>
            <a:r>
              <a:rPr lang="nl-NL" sz="2000" smtClean="0"/>
              <a:t> en moeten, als ze niet heel klein zijn, voor hun stevigheid een of andere vorm van een </a:t>
            </a:r>
            <a:r>
              <a:rPr lang="nl-NL" sz="2000" b="1" smtClean="0"/>
              <a:t>skelet</a:t>
            </a:r>
            <a:r>
              <a:rPr lang="nl-NL" sz="2000" smtClean="0"/>
              <a:t> hebben. Vaak zit dat aan de buitenkant (zoals schelpdieren en insecten). Alleen de </a:t>
            </a:r>
            <a:r>
              <a:rPr lang="nl-NL" sz="2000" b="1" smtClean="0"/>
              <a:t>gewervelde</a:t>
            </a:r>
            <a:r>
              <a:rPr lang="nl-NL" sz="2000" smtClean="0"/>
              <a:t> dieren hebben een </a:t>
            </a:r>
            <a:r>
              <a:rPr lang="nl-NL" sz="2000" b="1" smtClean="0"/>
              <a:t>inwendig skelet</a:t>
            </a:r>
            <a:r>
              <a:rPr lang="nl-NL" sz="2000" smtClean="0"/>
              <a:t>.</a:t>
            </a:r>
          </a:p>
          <a:p>
            <a:pPr>
              <a:buFontTx/>
              <a:buNone/>
            </a:pPr>
            <a:r>
              <a:rPr lang="nl-NL" sz="1800" i="1" smtClean="0"/>
              <a:t>Indeling van het dierenrijk (tegelijk ook een afspiegeling van de evolutie)</a:t>
            </a:r>
            <a:endParaRPr lang="nl-NL" sz="1800" smtClean="0"/>
          </a:p>
          <a:p>
            <a:pPr>
              <a:buFontTx/>
              <a:buNone/>
            </a:pPr>
            <a:endParaRPr lang="nl-NL" sz="2000" smtClean="0"/>
          </a:p>
          <a:p>
            <a:pPr>
              <a:buFontTx/>
              <a:buNone/>
            </a:pPr>
            <a:endParaRPr lang="nl-NL" sz="2000" smtClean="0"/>
          </a:p>
        </p:txBody>
      </p:sp>
      <p:pic>
        <p:nvPicPr>
          <p:cNvPr id="41988" name="Afbeelding 3" descr="dierenrijk indel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938463"/>
            <a:ext cx="61214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F9E3DC-575C-40D1-9B6F-386313A44475}" type="slidenum">
              <a:rPr lang="nl-NL" smtClean="0"/>
              <a:pPr/>
              <a:t>19</a:t>
            </a:fld>
            <a:endParaRPr lang="nl-NL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04825"/>
          </a:xfrm>
        </p:spPr>
        <p:txBody>
          <a:bodyPr>
            <a:normAutofit fontScale="90000"/>
          </a:bodyPr>
          <a:lstStyle/>
          <a:p>
            <a:pPr fontAlgn="t"/>
            <a:r>
              <a:rPr lang="en-US" sz="3200" smtClean="0"/>
              <a:t>BIODIVERSITEIT</a:t>
            </a:r>
            <a:endParaRPr lang="nl-NL" sz="3200" smtClean="0"/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>
              <a:buFontTx/>
              <a:buNone/>
            </a:pPr>
            <a:r>
              <a:rPr lang="nl-NL" sz="2000" b="1" smtClean="0"/>
              <a:t>Lieveheersbeestjes</a:t>
            </a:r>
            <a:r>
              <a:rPr lang="nl-NL" sz="2000" smtClean="0"/>
              <a:t>: Aaibaar zijn ze zeker, maar het zijn ook felle rovers, die </a:t>
            </a:r>
          </a:p>
          <a:p>
            <a:pPr>
              <a:buFontTx/>
              <a:buNone/>
            </a:pPr>
            <a:r>
              <a:rPr lang="nl-NL" sz="2000" smtClean="0"/>
              <a:t>grote aantallen bladluizen  verorberen. </a:t>
            </a:r>
          </a:p>
          <a:p>
            <a:pPr>
              <a:buFontTx/>
              <a:buNone/>
            </a:pPr>
            <a:r>
              <a:rPr lang="nl-NL" sz="2000" smtClean="0"/>
              <a:t>Aan de stippen kun je zien hoe oud ze zijn?  Dat is een </a:t>
            </a:r>
            <a:r>
              <a:rPr lang="nl-NL" sz="2000" b="1" smtClean="0"/>
              <a:t>fabeltje</a:t>
            </a:r>
            <a:r>
              <a:rPr lang="nl-NL" sz="2000" smtClean="0"/>
              <a:t>. </a:t>
            </a:r>
          </a:p>
          <a:p>
            <a:pPr>
              <a:buFontTx/>
              <a:buNone/>
            </a:pPr>
            <a:r>
              <a:rPr lang="nl-NL" sz="2000" b="1" smtClean="0"/>
              <a:t>Het zijn allemaal verschillende ondersoorten</a:t>
            </a:r>
            <a:r>
              <a:rPr lang="nl-NL" sz="2000" smtClean="0"/>
              <a:t>.</a:t>
            </a:r>
          </a:p>
          <a:p>
            <a:pPr>
              <a:buFontTx/>
              <a:buNone/>
            </a:pPr>
            <a:endParaRPr lang="nl-NL" sz="2000" smtClean="0"/>
          </a:p>
          <a:p>
            <a:pPr>
              <a:buFontTx/>
              <a:buNone/>
            </a:pPr>
            <a:endParaRPr lang="nl-NL" sz="2000" smtClean="0"/>
          </a:p>
        </p:txBody>
      </p:sp>
      <p:pic>
        <p:nvPicPr>
          <p:cNvPr id="24580" name="Afbeelding 3" descr="lieveheersbeestj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357563"/>
            <a:ext cx="41148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6CE05B-AF4B-43A3-8637-AD052E9F0B99}" type="slidenum">
              <a:rPr lang="nl-NL" smtClean="0"/>
              <a:pPr/>
              <a:t>2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nl-NL" sz="3200" b="1" smtClean="0"/>
              <a:t> Virussen</a:t>
            </a:r>
            <a:endParaRPr lang="nl-NL" sz="32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smtClean="0"/>
              <a:t>Vallen buiten ordening 4 Rijken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/>
              <a:t>Waarom?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1.  Erg klein (zichtbaar met elektronenmicroscoop)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2.  Bestaat uit omhulsel van eiwitten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3.  In virus of een streng DNA of RNA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4.  Geen cytoplasma of kernplasma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5.  Niet in staat zich zelfstandig voort te planten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6.  Specifieke gastheer nodig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7.  Gastheercel vormt nieuwe virussen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8.  Gastheercel gaat dood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9.  Speciaal geval: HIV-virus, doodt witte bloedcellen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10. Antibiotica helpt niet. Waarom niet?</a:t>
            </a:r>
            <a:endParaRPr lang="nl-NL" sz="2400" smtClean="0"/>
          </a:p>
        </p:txBody>
      </p:sp>
      <p:sp>
        <p:nvSpPr>
          <p:cNvPr id="43012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C21D50-2CD5-4126-A5CA-1D26F3921CFC}" type="slidenum">
              <a:rPr lang="nl-NL" smtClean="0"/>
              <a:pPr/>
              <a:t>20</a:t>
            </a:fld>
            <a:endParaRPr lang="nl-NL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sz="3200" b="1" dirty="0" smtClean="0"/>
              <a:t> Virussen</a:t>
            </a:r>
            <a:endParaRPr lang="nl-NL" sz="3200" dirty="0"/>
          </a:p>
        </p:txBody>
      </p:sp>
      <p:sp>
        <p:nvSpPr>
          <p:cNvPr id="4403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761038"/>
          </a:xfrm>
        </p:spPr>
        <p:txBody>
          <a:bodyPr/>
          <a:lstStyle/>
          <a:p>
            <a:r>
              <a:rPr lang="nl-NL" sz="2400" smtClean="0"/>
              <a:t>We weten niet hoe en wanneer virussen zijn ontstaan. Er zijn geen fossielen van. Vermoedelijk nakomelingen van </a:t>
            </a:r>
            <a:r>
              <a:rPr lang="nl-NL" sz="2400" b="1" smtClean="0"/>
              <a:t>parasitaire </a:t>
            </a:r>
            <a:r>
              <a:rPr lang="nl-NL" sz="2400" b="1" smtClean="0">
                <a:hlinkClick r:id="rId2"/>
              </a:rPr>
              <a:t>bacteriën</a:t>
            </a:r>
            <a:r>
              <a:rPr lang="nl-NL" sz="2400" smtClean="0"/>
              <a:t>, die hun voortplanting hebben ’uitbesteed’ aan hun gastheer(cel)</a:t>
            </a:r>
          </a:p>
          <a:p>
            <a:r>
              <a:rPr lang="nl-NL" sz="2400" smtClean="0"/>
              <a:t>Er zijn ook onderzoekers die denken dat het gaat om stukjes DNA die ’voor zichzelf begonnen zijn’. Hun DNA bevat alleen de </a:t>
            </a:r>
            <a:r>
              <a:rPr lang="nl-NL" sz="2400" b="1" smtClean="0"/>
              <a:t>genen</a:t>
            </a:r>
            <a:r>
              <a:rPr lang="nl-NL" sz="2400" smtClean="0"/>
              <a:t>, die nodig zijn </a:t>
            </a:r>
            <a:r>
              <a:rPr lang="nl-NL" sz="2400" b="1" smtClean="0"/>
              <a:t>om de juiste gastheercel te herkennen</a:t>
            </a:r>
            <a:r>
              <a:rPr lang="nl-NL" sz="2400" smtClean="0"/>
              <a:t>, om daarin binnen te dringen en om die cel te dwingen het virus te vermeerderen. </a:t>
            </a:r>
            <a:r>
              <a:rPr lang="nl-NL" sz="2400" smtClean="0">
                <a:hlinkClick r:id="rId3"/>
              </a:rPr>
              <a:t>Virussen</a:t>
            </a:r>
            <a:r>
              <a:rPr lang="nl-NL" sz="2400" smtClean="0"/>
              <a:t> zijn dus altijd </a:t>
            </a:r>
            <a:r>
              <a:rPr lang="nl-NL" sz="2400" smtClean="0">
                <a:hlinkClick r:id="rId4"/>
              </a:rPr>
              <a:t>parasieten</a:t>
            </a:r>
            <a:r>
              <a:rPr lang="nl-NL" sz="2400" smtClean="0"/>
              <a:t>. </a:t>
            </a:r>
          </a:p>
          <a:p>
            <a:r>
              <a:rPr lang="nl-NL" sz="2400" smtClean="0"/>
              <a:t>Virussen kunnen voorkomen in/op mensen, dieren, planten en bacteriën. In het laatste geval heten ze bacteriofagen (=bacterievreters). </a:t>
            </a:r>
          </a:p>
          <a:p>
            <a:r>
              <a:rPr lang="nl-NL" sz="2400" smtClean="0"/>
              <a:t>Bekijk de </a:t>
            </a:r>
            <a:r>
              <a:rPr lang="nl-NL" sz="2400" smtClean="0">
                <a:hlinkClick r:id="rId5"/>
              </a:rPr>
              <a:t>animatie</a:t>
            </a:r>
            <a:r>
              <a:rPr lang="nl-NL" sz="2400" smtClean="0"/>
              <a:t> op Bioplek (klik </a:t>
            </a:r>
            <a:r>
              <a:rPr lang="nl-NL" sz="2400" smtClean="0">
                <a:hlinkClick r:id="rId6"/>
              </a:rPr>
              <a:t>hier</a:t>
            </a:r>
            <a:r>
              <a:rPr lang="nl-NL" sz="2400" smtClean="0"/>
              <a:t> voor de iPad). </a:t>
            </a:r>
          </a:p>
        </p:txBody>
      </p:sp>
      <p:sp>
        <p:nvSpPr>
          <p:cNvPr id="44036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E4F617-DDBA-40DE-A4FF-22ADBC9E55B4}" type="slidenum">
              <a:rPr lang="nl-NL" smtClean="0"/>
              <a:pPr/>
              <a:t>21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sz="2700" dirty="0" smtClean="0"/>
              <a:t/>
            </a:r>
            <a:br>
              <a:rPr lang="nl-NL" sz="2700" dirty="0" smtClean="0"/>
            </a:br>
            <a:r>
              <a:rPr lang="nl-NL" sz="2700" dirty="0" smtClean="0"/>
              <a:t/>
            </a:r>
            <a:br>
              <a:rPr lang="nl-NL" sz="2700" dirty="0" smtClean="0"/>
            </a:br>
            <a:r>
              <a:rPr lang="nl-NL" sz="2700" dirty="0" smtClean="0"/>
              <a:t>Organismen zijn er in alle vormen en kleuren. </a:t>
            </a:r>
            <a:br>
              <a:rPr lang="nl-NL" sz="2700" dirty="0" smtClean="0"/>
            </a:br>
            <a:r>
              <a:rPr lang="nl-NL" sz="2700" dirty="0" smtClean="0"/>
              <a:t>Overal waar je kijkt: </a:t>
            </a:r>
            <a:r>
              <a:rPr lang="nl-NL" sz="2700" b="1" dirty="0" smtClean="0"/>
              <a:t>grote variëteit in leve</a:t>
            </a:r>
            <a:r>
              <a:rPr lang="nl-NL" sz="2700" dirty="0" smtClean="0"/>
              <a:t>nsvormen, in een tuincentrum, een dierentuin of een groentewinkel - of </a:t>
            </a:r>
            <a:r>
              <a:rPr lang="nl-NL" sz="2700" b="1" dirty="0" smtClean="0"/>
              <a:t>in de natuur zelf</a:t>
            </a:r>
            <a:r>
              <a:rPr lang="nl-NL" sz="2700" dirty="0" smtClean="0"/>
              <a:t>. Het zijn </a:t>
            </a:r>
            <a:r>
              <a:rPr lang="nl-NL" sz="2700" b="1" dirty="0" smtClean="0"/>
              <a:t>variaties van een aantal basisvormen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/>
          </a:p>
        </p:txBody>
      </p:sp>
      <p:pic>
        <p:nvPicPr>
          <p:cNvPr id="25603" name="Tijdelijke aanduiding voor inhoud 3" descr="biodiversiteit neder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420938"/>
            <a:ext cx="6480175" cy="4321175"/>
          </a:xfrm>
        </p:spPr>
      </p:pic>
      <p:sp>
        <p:nvSpPr>
          <p:cNvPr id="25604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72FC6D-C32B-47DF-A608-7E7AFE405280}" type="slidenum">
              <a:rPr lang="nl-NL" smtClean="0"/>
              <a:pPr/>
              <a:t>3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26627" name="Tijdelijke aanduiding voor inhoud 3" descr="biodiversiteit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60350"/>
            <a:ext cx="8353425" cy="6481763"/>
          </a:xfrm>
        </p:spPr>
      </p:pic>
      <p:sp>
        <p:nvSpPr>
          <p:cNvPr id="26628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78479-666A-4D1B-9ACD-A80C8C8EEC87}" type="slidenum">
              <a:rPr lang="nl-NL" smtClean="0"/>
              <a:pPr/>
              <a:t>4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sz="3200" dirty="0" smtClean="0"/>
              <a:t>Variatie door mutatie bij merels</a:t>
            </a:r>
            <a:endParaRPr lang="nl-NL" sz="3200" dirty="0"/>
          </a:p>
        </p:txBody>
      </p:sp>
      <p:pic>
        <p:nvPicPr>
          <p:cNvPr id="27651" name="Tijdelijke aanduiding voor inhoud 3" descr="albinomer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7738" y="2133600"/>
            <a:ext cx="7250112" cy="3240088"/>
          </a:xfrm>
        </p:spPr>
      </p:pic>
      <p:sp>
        <p:nvSpPr>
          <p:cNvPr id="27652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165C5E-36A8-4958-AF12-B8B75E8BA029}" type="slidenum">
              <a:rPr lang="nl-NL" smtClean="0"/>
              <a:pPr/>
              <a:t>5</a:t>
            </a:fld>
            <a:endParaRPr lang="nl-NL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smtClean="0"/>
              <a:t>Aan de </a:t>
            </a:r>
            <a:r>
              <a:rPr lang="nl-NL" sz="2400" b="1" smtClean="0"/>
              <a:t>vorm</a:t>
            </a:r>
            <a:r>
              <a:rPr lang="nl-NL" sz="2400" smtClean="0"/>
              <a:t> van een organisme kun je veel te weten komen over zijn </a:t>
            </a:r>
            <a:r>
              <a:rPr lang="nl-NL" sz="2400" b="1" smtClean="0"/>
              <a:t>levenswijze</a:t>
            </a:r>
            <a:r>
              <a:rPr lang="nl-NL" sz="2400" smtClean="0"/>
              <a:t> en </a:t>
            </a:r>
            <a:r>
              <a:rPr lang="nl-NL" sz="2400" b="1" smtClean="0"/>
              <a:t>functie</a:t>
            </a:r>
            <a:r>
              <a:rPr lang="nl-NL" sz="2400" smtClean="0"/>
              <a:t> in het </a:t>
            </a:r>
            <a:r>
              <a:rPr lang="nl-NL" sz="2400" smtClean="0">
                <a:hlinkClick r:id="rId2"/>
              </a:rPr>
              <a:t>ecosysteem</a:t>
            </a:r>
            <a:r>
              <a:rPr lang="nl-NL" sz="2400" smtClean="0"/>
              <a:t>.</a:t>
            </a:r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400675"/>
          </a:xfrm>
        </p:spPr>
        <p:txBody>
          <a:bodyPr/>
          <a:lstStyle/>
          <a:p>
            <a:r>
              <a:rPr lang="nl-NL" sz="2400" smtClean="0"/>
              <a:t>Alle vogels hebben snavels, veren en tot vleugels 'omgebouwde' voorpoten. Als je verschillende vogels van dichtbij bekijkt, zijn er veel </a:t>
            </a:r>
            <a:r>
              <a:rPr lang="nl-NL" sz="2400" b="1" smtClean="0"/>
              <a:t>variaties, bijvoorbeeld in snavelvorm</a:t>
            </a:r>
            <a:r>
              <a:rPr lang="nl-NL" sz="2400" smtClean="0"/>
              <a:t>. Als je naar de snavels kijkt, kun je al iets te weten komen </a:t>
            </a:r>
            <a:r>
              <a:rPr lang="nl-NL" sz="2400" b="1" smtClean="0"/>
              <a:t>over hun levenswijze</a:t>
            </a:r>
            <a:r>
              <a:rPr lang="nl-NL" sz="2400" smtClean="0"/>
              <a:t>. Er is een </a:t>
            </a:r>
            <a:r>
              <a:rPr lang="nl-NL" sz="2400" b="1" smtClean="0"/>
              <a:t>verband tussen </a:t>
            </a:r>
            <a:r>
              <a:rPr lang="nl-NL" sz="2400" smtClean="0"/>
              <a:t>de </a:t>
            </a:r>
            <a:r>
              <a:rPr lang="nl-NL" sz="2400" b="1" smtClean="0"/>
              <a:t>vorm</a:t>
            </a:r>
            <a:r>
              <a:rPr lang="nl-NL" sz="2400" smtClean="0"/>
              <a:t> en de </a:t>
            </a:r>
            <a:r>
              <a:rPr lang="nl-NL" sz="2400" b="1" smtClean="0"/>
              <a:t>functie</a:t>
            </a:r>
          </a:p>
          <a:p>
            <a:r>
              <a:rPr lang="nl-NL" sz="2400" b="1" smtClean="0"/>
              <a:t>1 = ijsvogel  2 = visarend  3 = eend  4 =  merel</a:t>
            </a:r>
            <a:endParaRPr lang="nl-NL" sz="2400" smtClean="0"/>
          </a:p>
        </p:txBody>
      </p:sp>
      <p:pic>
        <p:nvPicPr>
          <p:cNvPr id="28676" name="Afbeelding 3" descr="snavelvorm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4103688"/>
            <a:ext cx="3743325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CE7AC1-C479-4033-9365-CED294F2D51D}" type="slidenum">
              <a:rPr lang="nl-NL" smtClean="0"/>
              <a:pPr/>
              <a:t>6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sz="3200" b="1" dirty="0" smtClean="0"/>
              <a:t>Vorm en levenswijze</a:t>
            </a:r>
            <a:endParaRPr lang="nl-NL" sz="3200" dirty="0"/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>
              <a:buFontTx/>
              <a:buNone/>
            </a:pPr>
            <a:r>
              <a:rPr lang="nl-NL" sz="2400" smtClean="0"/>
              <a:t>Om </a:t>
            </a:r>
            <a:r>
              <a:rPr lang="nl-NL" sz="2400" b="1" smtClean="0"/>
              <a:t>zuurstof uit het water </a:t>
            </a:r>
            <a:r>
              <a:rPr lang="nl-NL" sz="2400" smtClean="0"/>
              <a:t>te halen, hebben vissen </a:t>
            </a:r>
            <a:r>
              <a:rPr lang="nl-NL" sz="2400" b="1" smtClean="0"/>
              <a:t>kieuwen</a:t>
            </a:r>
            <a:r>
              <a:rPr lang="nl-NL" sz="2400" smtClean="0"/>
              <a:t>. </a:t>
            </a:r>
          </a:p>
          <a:p>
            <a:pPr>
              <a:buFontTx/>
              <a:buNone/>
            </a:pPr>
            <a:r>
              <a:rPr lang="nl-NL" sz="2400" smtClean="0"/>
              <a:t>Deze hebben net als longen een </a:t>
            </a:r>
            <a:r>
              <a:rPr lang="nl-NL" sz="2400" b="1" smtClean="0"/>
              <a:t>vergroot oppervlak </a:t>
            </a:r>
            <a:r>
              <a:rPr lang="nl-NL" sz="2400" smtClean="0"/>
              <a:t>en een </a:t>
            </a:r>
          </a:p>
          <a:p>
            <a:pPr>
              <a:buFontTx/>
              <a:buNone/>
            </a:pPr>
            <a:r>
              <a:rPr lang="nl-NL" sz="2400" b="1" smtClean="0"/>
              <a:t>dunne wand tussen het bloed en het milieu</a:t>
            </a:r>
            <a:r>
              <a:rPr lang="nl-NL" sz="2400" smtClean="0"/>
              <a:t>. Omdat er geen </a:t>
            </a:r>
          </a:p>
          <a:p>
            <a:pPr>
              <a:buFontTx/>
              <a:buNone/>
            </a:pPr>
            <a:r>
              <a:rPr lang="nl-NL" sz="2400" smtClean="0"/>
              <a:t>gevaar voor uitdroging is, hoeven kieuwen niet erg afgesloten </a:t>
            </a:r>
          </a:p>
          <a:p>
            <a:pPr>
              <a:buFontTx/>
              <a:buNone/>
            </a:pPr>
            <a:r>
              <a:rPr lang="nl-NL" sz="2400" smtClean="0"/>
              <a:t>van de buitenwereld te zijn.</a:t>
            </a:r>
          </a:p>
          <a:p>
            <a:pPr>
              <a:buFontTx/>
              <a:buNone/>
            </a:pPr>
            <a:endParaRPr lang="nl-NL" sz="2400" smtClean="0"/>
          </a:p>
        </p:txBody>
      </p:sp>
      <p:pic>
        <p:nvPicPr>
          <p:cNvPr id="29700" name="Afbeelding 3" descr="vis en kieuw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203575"/>
            <a:ext cx="612140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AB1668-3330-4B2B-BD52-98BF10D474B1}" type="slidenum">
              <a:rPr lang="nl-NL" smtClean="0"/>
              <a:pPr/>
              <a:t>7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nl-NL" sz="3200" smtClean="0"/>
              <a:t>Koudbloedig en warmbloedig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nl-NL" sz="2400" dirty="0" smtClean="0"/>
              <a:t>	</a:t>
            </a:r>
            <a:r>
              <a:rPr lang="nl-NL" sz="2400" b="1" dirty="0" smtClean="0"/>
              <a:t>Koudbloedige</a:t>
            </a:r>
            <a:r>
              <a:rPr lang="nl-NL" sz="2400" dirty="0" smtClean="0"/>
              <a:t> dieren: </a:t>
            </a:r>
            <a:r>
              <a:rPr lang="nl-NL" sz="2400" b="1" dirty="0" smtClean="0"/>
              <a:t>lichaamstemperatuur die afhangt van de omgevingstemperatuu</a:t>
            </a:r>
            <a:r>
              <a:rPr lang="nl-NL" sz="2400" dirty="0" smtClean="0"/>
              <a:t>r. Ze steken </a:t>
            </a:r>
            <a:r>
              <a:rPr lang="nl-NL" sz="2400" dirty="0" err="1" smtClean="0"/>
              <a:t>géén</a:t>
            </a:r>
            <a:r>
              <a:rPr lang="nl-NL" sz="2400" dirty="0" smtClean="0"/>
              <a:t> energie in het constant warm houden van hun lichaam. </a:t>
            </a:r>
          </a:p>
          <a:p>
            <a:pPr>
              <a:buFontTx/>
              <a:buNone/>
              <a:defRPr/>
            </a:pPr>
            <a:r>
              <a:rPr lang="nl-NL" sz="2400" dirty="0" smtClean="0"/>
              <a:t>	Ze hebben een </a:t>
            </a:r>
            <a:r>
              <a:rPr lang="nl-NL" sz="2400" b="1" dirty="0" smtClean="0"/>
              <a:t>lage verbranding en verbruiken veel minder zuurstof dan warmbloedige dieren</a:t>
            </a:r>
            <a:r>
              <a:rPr lang="nl-NL" sz="2400" dirty="0" smtClean="0"/>
              <a:t>.</a:t>
            </a:r>
          </a:p>
          <a:p>
            <a:pPr>
              <a:buFontTx/>
              <a:buNone/>
              <a:defRPr/>
            </a:pPr>
            <a:r>
              <a:rPr lang="nl-NL" sz="2400" b="1" dirty="0" smtClean="0"/>
              <a:t>Voorbeelden: reptielen, amfibieën, vissen, geleedpotigen</a:t>
            </a:r>
          </a:p>
          <a:p>
            <a:pPr>
              <a:buFontTx/>
              <a:buNone/>
              <a:defRPr/>
            </a:pPr>
            <a:endParaRPr lang="nl-NL" sz="2400" dirty="0" smtClean="0"/>
          </a:p>
          <a:p>
            <a:pPr>
              <a:buFontTx/>
              <a:buNone/>
              <a:defRPr/>
            </a:pPr>
            <a:r>
              <a:rPr lang="nl-NL" sz="2400" dirty="0" smtClean="0"/>
              <a:t>	</a:t>
            </a:r>
            <a:r>
              <a:rPr lang="nl-NL" sz="2400" b="1" dirty="0" err="1" smtClean="0"/>
              <a:t>Warmbloedigen</a:t>
            </a:r>
            <a:r>
              <a:rPr lang="nl-NL" sz="2400" dirty="0" smtClean="0"/>
              <a:t>: veel zuurstof nodig en moeten zich beschermen tegen uitdrogen. Daarom hebben hun longen een groot inwendig oppervlak, maar zijn ze afgesloten van de buitenlucht.  Hebben </a:t>
            </a:r>
            <a:r>
              <a:rPr lang="nl-NL" sz="2400" b="1" dirty="0" smtClean="0"/>
              <a:t>constante lichaamstemperatuur</a:t>
            </a:r>
          </a:p>
          <a:p>
            <a:pPr>
              <a:buFontTx/>
              <a:buNone/>
              <a:defRPr/>
            </a:pPr>
            <a:r>
              <a:rPr lang="nl-NL" sz="2400" b="1" dirty="0" smtClean="0"/>
              <a:t>Voorbeelden: vogels en zoogdieren</a:t>
            </a:r>
            <a:endParaRPr lang="nl-NL" sz="2400" b="1" dirty="0"/>
          </a:p>
        </p:txBody>
      </p:sp>
      <p:sp>
        <p:nvSpPr>
          <p:cNvPr id="30724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87221D-EA74-468E-A6D4-3B26BE4A4069}" type="slidenum">
              <a:rPr lang="nl-NL" smtClean="0"/>
              <a:pPr/>
              <a:t>8</a:t>
            </a:fld>
            <a:endParaRPr lang="nl-NL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nl-NL" sz="3200" smtClean="0"/>
              <a:t>Oppervlaktevergroting bij warmbloedigen</a:t>
            </a:r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r>
              <a:rPr lang="nl-NL" sz="2400" smtClean="0"/>
              <a:t>Longen verschillende dieren vergelijkend:  </a:t>
            </a:r>
          </a:p>
          <a:p>
            <a:pPr>
              <a:buFontTx/>
              <a:buNone/>
            </a:pPr>
            <a:r>
              <a:rPr lang="nl-NL" sz="2400" smtClean="0"/>
              <a:t>	tijdens </a:t>
            </a:r>
            <a:r>
              <a:rPr lang="nl-NL" sz="2400" b="1" smtClean="0"/>
              <a:t>ontwikkeling van eenvoudige long naar complexe vorm </a:t>
            </a:r>
            <a:r>
              <a:rPr lang="nl-NL" sz="2400" smtClean="0"/>
              <a:t>treedt </a:t>
            </a:r>
            <a:r>
              <a:rPr lang="nl-NL" sz="2400" b="1" smtClean="0"/>
              <a:t>vergroting</a:t>
            </a:r>
            <a:r>
              <a:rPr lang="nl-NL" sz="2400" smtClean="0"/>
              <a:t> op van het </a:t>
            </a:r>
            <a:r>
              <a:rPr lang="nl-NL" sz="2400" b="1" smtClean="0"/>
              <a:t>inwendig oppervlak</a:t>
            </a:r>
            <a:r>
              <a:rPr lang="nl-NL" sz="2400" smtClean="0"/>
              <a:t>. </a:t>
            </a:r>
          </a:p>
          <a:p>
            <a:pPr>
              <a:buFontTx/>
              <a:buNone/>
            </a:pPr>
            <a:r>
              <a:rPr lang="nl-NL" sz="2400" smtClean="0"/>
              <a:t>	Heeft te maken met de vraag of het dier koud- of warmbloedig is. Vuursalamander bijvoorbeeld heeft een longoppervlak van 5 cm</a:t>
            </a:r>
            <a:r>
              <a:rPr lang="nl-NL" sz="2400" baseline="30000" smtClean="0"/>
              <a:t>2</a:t>
            </a:r>
            <a:r>
              <a:rPr lang="nl-NL" sz="2400" smtClean="0"/>
              <a:t> : longoppervlak muis 240 maal zo groot: 1200 cm</a:t>
            </a:r>
            <a:r>
              <a:rPr lang="nl-NL" sz="2400" baseline="30000" smtClean="0"/>
              <a:t>2</a:t>
            </a:r>
            <a:r>
              <a:rPr lang="nl-NL" sz="2400" smtClean="0"/>
              <a:t>.</a:t>
            </a:r>
          </a:p>
          <a:p>
            <a:pPr>
              <a:buFontTx/>
              <a:buNone/>
            </a:pPr>
            <a:endParaRPr lang="nl-NL" sz="2400" smtClean="0"/>
          </a:p>
        </p:txBody>
      </p:sp>
      <p:pic>
        <p:nvPicPr>
          <p:cNvPr id="31748" name="Afbeelding 3" descr="vuursalaman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005263"/>
            <a:ext cx="889000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2AB584-9FEB-4052-A4F7-95C98E8DD059}" type="slidenum">
              <a:rPr lang="nl-NL" smtClean="0"/>
              <a:pPr/>
              <a:t>9</a:t>
            </a:fld>
            <a:endParaRPr lang="nl-NL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Diavoorstelling (4:3)</PresentationFormat>
  <Paragraphs>152</Paragraphs>
  <Slides>21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B. Stof 4 Ordening van organismen</vt:lpstr>
      <vt:lpstr>BIODIVERSITEIT</vt:lpstr>
      <vt:lpstr>  Organismen zijn er in alle vormen en kleuren.  Overal waar je kijkt: grote variëteit in levensvormen, in een tuincentrum, een dierentuin of een groentewinkel - of in de natuur zelf. Het zijn variaties van een aantal basisvormen </vt:lpstr>
      <vt:lpstr>Dia 4</vt:lpstr>
      <vt:lpstr>Variatie door mutatie bij merels</vt:lpstr>
      <vt:lpstr>Aan de vorm van een organisme kun je veel te weten komen over zijn levenswijze en functie in het ecosysteem.</vt:lpstr>
      <vt:lpstr>Vorm en levenswijze</vt:lpstr>
      <vt:lpstr>Koudbloedig en warmbloedig</vt:lpstr>
      <vt:lpstr>Oppervlaktevergroting bij warmbloedigen</vt:lpstr>
      <vt:lpstr> B. stof 4 Ordening van organismen Soort en populatie</vt:lpstr>
      <vt:lpstr> Soort en populatie</vt:lpstr>
      <vt:lpstr>Binaire naamgeving 3</vt:lpstr>
      <vt:lpstr>Ordening</vt:lpstr>
      <vt:lpstr>Taxonomie en systematiek</vt:lpstr>
      <vt:lpstr>Rijken Dieren, schimmels, planten en protisten </vt:lpstr>
      <vt:lpstr> Bacteriën</vt:lpstr>
      <vt:lpstr> Schimmels</vt:lpstr>
      <vt:lpstr> Planten</vt:lpstr>
      <vt:lpstr> Dieren</vt:lpstr>
      <vt:lpstr> Virussen</vt:lpstr>
      <vt:lpstr> Virussen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Stof 4 Ordening van organismen</dc:title>
  <dc:creator>biobertus</dc:creator>
  <cp:lastModifiedBy>biobertus</cp:lastModifiedBy>
  <cp:revision>1</cp:revision>
  <dcterms:created xsi:type="dcterms:W3CDTF">2014-12-15T11:32:34Z</dcterms:created>
  <dcterms:modified xsi:type="dcterms:W3CDTF">2014-12-15T11:33:07Z</dcterms:modified>
</cp:coreProperties>
</file>